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00"/>
    <a:srgbClr val="62E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D091-8E45-237E-FC98-3E4E1ECE7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D515C0-FB1C-F5F5-6CA7-471C5D8A0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EE8AE9-DE19-9F17-DBBC-BB23F35E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4A4E38-7A40-4127-297A-D88133D6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E7FC4-C994-88F8-C21F-BA88A02A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2B87E-E986-0B4A-A1DB-72D7BA9D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7849E7-FF6A-9581-458A-5DCC34FA0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86942B-8730-D8CA-35F6-56F47503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A6342B-0EF1-45B8-D9B1-0CBD68CA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DC6BF8-584A-3609-B0DB-BCC6B154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C53207-20C4-5070-7FCD-612A425D5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4A8190-F50F-AC58-CE1B-12EDB55F4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4CE48A-3FAB-3C92-CB1C-CFE999ED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0C3823-9762-158D-1338-41163241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2B2D71-612F-9A7A-E5A1-7BA5A3AE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29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1CDE3-3982-13EB-523F-7B1AA322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6F2A0-A38F-9418-F4B3-0E29DC0DD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54AAB8-F6A8-D232-35AE-A9507CB9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61CED7-36FA-18FA-2291-27EAAD2E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CDA88B-FDFF-B49F-C7EE-8EE29B30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51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EF293-3553-8933-4519-73155F8C7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4A5C94-0437-7AA6-2E32-BBA6053C8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54BA4-8E6F-B011-B587-9281E215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F41953-3B75-3D27-A39A-D9051FE4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AD46A-E034-CA62-FBD3-0FD1F4C0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66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6D76D-BA28-A77A-CD54-2BE1F5BB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50136-FDA2-E2F2-A7EE-DBEBD6C96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7FE1BC-053D-021F-B353-B44A8CADD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459992-BACA-8491-5B7C-21B8875E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CD873E-D7A6-E819-E15A-BB523BD6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F60829-47D3-886D-7BD2-983F1DD4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04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45B4A-612D-E92B-7C7B-D1F0BA16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49D96C-7CEA-42FC-D2FB-1AF7C8F38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EB7579-C1BD-8D22-22A6-74AA0106F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0076FF-9CCE-FCEE-7BBC-147D0A4A8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5FF8F8C-D4D3-FC6B-DDE5-DE14CF6D4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647529-3F98-4581-B88E-1F10EE0C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0BBCB2-C694-F59C-4ABC-1679F3FA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95A5976-0638-A912-AA7F-0724161B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F9B29-5669-9C80-7290-DCEC639A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8880F6-E5D2-C398-4637-A0CED8EE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E8BB14-BC9E-A493-CF25-4E7C49DE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18D7AC-C9C4-CEB2-F05B-634CA9BC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7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A89EA3-BD60-9D61-01D3-8F47B938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ABC8DDD-9FCE-EF0C-C634-D00E8E95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6868E9-B432-84F6-F09B-B9D5730E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3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45B94-E04E-F8DD-3D22-27004F22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AE1550-808D-1459-EA4E-5B91E9FA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A089E2-9F94-2926-4A6C-9EC295AE5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DF0F30-5557-AE2A-D969-2F972325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350B88-4405-7638-A1E7-AB37443D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377225-482E-FF75-FF28-FB80EB9E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5DD6F-86B1-1B33-A1D7-B2CD93E9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4CC90E-4751-A14A-483F-5B4B61F0C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8E957E-85B3-D131-783F-74CC53148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25F726-AD8E-4787-4330-413B5971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4DCB12-E8C6-1884-9C61-D2A09DAE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322E4C-8A8A-2419-493B-AE0E38D0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AC3BEE-B1D5-B7C7-247D-5413F2E9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873044-AAF0-D5ED-E2D7-C5F02B5D6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F01115-3D37-103A-1C04-36A8A1602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D080-913E-4D6B-A7FD-3AD11C17524B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8806F-5C7D-821E-1838-BEA6866B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706C3E-6762-2E2F-6DC6-9552050F1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D961-4776-4410-A5E9-F6302EC83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7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A2B69CF-6DFF-8B50-DB08-D12B5E994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EEECBC-25D6-1280-F7A0-83B75D864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2772" y="2207176"/>
            <a:ext cx="12192000" cy="2189528"/>
          </a:xfrm>
        </p:spPr>
        <p:txBody>
          <a:bodyPr>
            <a:normAutofit/>
          </a:bodyPr>
          <a:lstStyle/>
          <a:p>
            <a:pPr algn="r"/>
            <a:r>
              <a:rPr lang="cs-CZ" sz="5400" b="1" dirty="0">
                <a:solidFill>
                  <a:schemeClr val="bg1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PREZENTACE</a:t>
            </a:r>
            <a:br>
              <a:rPr lang="cs-CZ" sz="5400" b="1" dirty="0">
                <a:solidFill>
                  <a:schemeClr val="bg1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5400" b="1" dirty="0">
                <a:solidFill>
                  <a:schemeClr val="bg1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DOKONČENÉHO PROJEKTU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D07B48-7248-819A-6D7B-4F4E2738C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894146"/>
            <a:ext cx="9144000" cy="132336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B0F0"/>
                </a:solidFill>
                <a:effectLst>
                  <a:outerShdw blurRad="50800" dist="50800" dir="5400000" sx="8000" sy="8000" algn="ctr" rotWithShape="0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800" b="1" dirty="0">
                <a:solidFill>
                  <a:srgbClr val="00B0F0"/>
                </a:solidFill>
              </a:rPr>
              <a:t>Obnova ekosystému odstavených ramen řeky Moravy“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4E71BE-5E5C-1050-82E0-82AA789F3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84" y="369831"/>
            <a:ext cx="2540216" cy="1467515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C6300FB-7295-B7B5-C119-0347329EBB90}"/>
              </a:ext>
            </a:extLst>
          </p:cNvPr>
          <p:cNvCxnSpPr>
            <a:cxnSpLocks/>
          </p:cNvCxnSpPr>
          <p:nvPr/>
        </p:nvCxnSpPr>
        <p:spPr>
          <a:xfrm>
            <a:off x="3926048" y="4622334"/>
            <a:ext cx="7692704" cy="0"/>
          </a:xfrm>
          <a:prstGeom prst="line">
            <a:avLst/>
          </a:prstGeom>
          <a:ln>
            <a:solidFill>
              <a:srgbClr val="62E9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D60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SO 06 </a:t>
            </a:r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Rameno Zadní Morávka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Plocha ramene: </a:t>
            </a:r>
            <a:r>
              <a:rPr lang="cs-CZ" sz="2800" dirty="0"/>
              <a:t>3,20 ha</a:t>
            </a:r>
          </a:p>
          <a:p>
            <a:r>
              <a:rPr lang="cs-CZ" sz="2800" b="1" dirty="0"/>
              <a:t>Množství odtěženého sedimentu: </a:t>
            </a:r>
            <a:r>
              <a:rPr lang="cs-CZ" sz="2800" dirty="0"/>
              <a:t>3 293 m</a:t>
            </a:r>
            <a:r>
              <a:rPr lang="cs-CZ" sz="2800" baseline="30000" dirty="0"/>
              <a:t>3</a:t>
            </a:r>
          </a:p>
          <a:p>
            <a:r>
              <a:rPr lang="cs-CZ" sz="2800" b="1" dirty="0"/>
              <a:t>Počet vysazených dřevin: </a:t>
            </a:r>
            <a:r>
              <a:rPr lang="cs-CZ" sz="2800" dirty="0"/>
              <a:t>1 003 ks</a:t>
            </a:r>
          </a:p>
          <a:p>
            <a:r>
              <a:rPr lang="cs-CZ" sz="2800" b="1" dirty="0"/>
              <a:t>Provedené úpravy: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Rekonstrukce břehových porostů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Výsadba dřevin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7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Fotografická dokumentace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cs-CZ" sz="28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2270CE-FAF4-6243-C3F9-5A486A1EC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38" y="1593908"/>
            <a:ext cx="4644366" cy="26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64648E2-9626-AA78-7174-066A991C73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817" y="3702924"/>
            <a:ext cx="4644366" cy="26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E4B9A1-9883-A042-CC92-D0DC49C783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004" y="1593908"/>
            <a:ext cx="4644172" cy="26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5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Fotografická dokumentace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cs-CZ" sz="2800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E608A3-0DF4-A562-36C5-616BEE6DA0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58" y="1690688"/>
            <a:ext cx="4644000" cy="260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6ACB199-EF5E-29D1-657C-4FE7810515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000" y="3567688"/>
            <a:ext cx="4644000" cy="260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3BB87AF-D710-7E42-5748-F3C73A55F7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244" y="1690687"/>
            <a:ext cx="4644000" cy="260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5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Fotografická dokumentace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cs-CZ" sz="28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B83DDC-D038-87DA-F385-A60DFBAE80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91" y="1690688"/>
            <a:ext cx="4644000" cy="260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3B579B1-544C-1A1F-A820-DCC4ACB54C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001" y="3696067"/>
            <a:ext cx="4644000" cy="261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8D5EC54-86D7-6013-6B09-CADA7C7D27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711" y="1690688"/>
            <a:ext cx="4644000" cy="261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9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Fotografická dokumentace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cs-CZ" sz="2800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06AD37-52A6-F363-5D0D-F6ECD654FE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69" y="1690688"/>
            <a:ext cx="4644000" cy="260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186D8C2-572D-F7E0-7FD2-CD64E8F37F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000" y="3702625"/>
            <a:ext cx="4644000" cy="260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86274E5-F4B3-11A7-D620-CB4C2C04C2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933" y="1690688"/>
            <a:ext cx="4644000" cy="260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2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Úvod: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Cílem</a:t>
            </a:r>
            <a:r>
              <a:rPr lang="cs-CZ" sz="2400" dirty="0"/>
              <a:t> projektu je propojení vybraných odstavných ramen s řekou Moravou, vytvoření přirozeného přechodu pro ryby, odstranění sedimentů z ramen, odstranění nepůvodních dřevin a jejich náhrada původními druhy a v konečném důsledku zvýšení ekologické stability území</a:t>
            </a:r>
          </a:p>
          <a:p>
            <a:r>
              <a:rPr lang="cs-CZ" sz="2400" dirty="0"/>
              <a:t>Projekt byl </a:t>
            </a:r>
            <a:r>
              <a:rPr lang="cs-CZ" sz="2400" b="1" dirty="0"/>
              <a:t>spuštěn za pomoci</a:t>
            </a:r>
            <a:r>
              <a:rPr lang="cs-CZ" sz="2400" dirty="0"/>
              <a:t> oborových odborníků, průzkumu veřejnosti, zahrádkářů, rybářů, myslivců, Povodí Moravy, zástupců Městského úřadu Staré Město, odborníků z životního prostředí, ekologie, spolků, aj.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10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474937A-102B-A8AE-7F31-00B06131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A9D58F-BC58-6967-BC8C-3D015712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Ministerstvo životního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A544C-6328-3527-72B3-B178CA5C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Celkové způsobilé výdaje: </a:t>
            </a:r>
            <a:r>
              <a:rPr lang="cs-CZ" sz="2400" dirty="0"/>
              <a:t>208 259 192 Kč</a:t>
            </a:r>
          </a:p>
          <a:p>
            <a:r>
              <a:rPr lang="cs-CZ" sz="2400" b="1" dirty="0"/>
              <a:t>Dotace EU: </a:t>
            </a:r>
            <a:r>
              <a:rPr lang="cs-CZ" sz="2400" dirty="0"/>
              <a:t>208 259 192 Kč (100%)</a:t>
            </a:r>
          </a:p>
          <a:p>
            <a:r>
              <a:rPr lang="cs-CZ" sz="2400" b="1" dirty="0"/>
              <a:t>Datum zahájení realizace projektu: </a:t>
            </a:r>
            <a:r>
              <a:rPr lang="cs-CZ" sz="2400" dirty="0"/>
              <a:t>1.11.2018</a:t>
            </a:r>
          </a:p>
          <a:p>
            <a:r>
              <a:rPr lang="cs-CZ" sz="2400" b="1" dirty="0"/>
              <a:t>Datum ukončení realizace projektu: </a:t>
            </a:r>
            <a:r>
              <a:rPr lang="cs-CZ" sz="2400" dirty="0"/>
              <a:t>31.12.2023</a:t>
            </a:r>
          </a:p>
          <a:p>
            <a:r>
              <a:rPr lang="cs-CZ" sz="2400" dirty="0"/>
              <a:t>Dotace byla poskytnuta v rámci Operačního programu životního prostředí, prioritní osy 4 – Ochrana a péče o přírodu a krajinu, specifického cíle 4.3 – Posílit přirozené funkce krajiny</a:t>
            </a:r>
          </a:p>
        </p:txBody>
      </p:sp>
    </p:spTree>
    <p:extLst>
      <p:ext uri="{BB962C8B-B14F-4D97-AF65-F5344CB8AC3E}">
        <p14:creationId xmlns:p14="http://schemas.microsoft.com/office/powerpoint/2010/main" val="17521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11FDF53-4137-F311-CBC0-9442F882B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36A322A6-2E38-5030-B8E8-203A729E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Koordinační situace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0FA828-EB66-E51C-DF13-21942586D7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94" t="15168" r="7798" b="17676"/>
          <a:stretch/>
        </p:blipFill>
        <p:spPr>
          <a:xfrm>
            <a:off x="1633056" y="1454656"/>
            <a:ext cx="8925887" cy="49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5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solidFill>
                  <a:srgbClr val="00D60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SO 01 </a:t>
            </a:r>
            <a:r>
              <a:rPr lang="cs-CZ" sz="48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Rameno </a:t>
            </a:r>
            <a:r>
              <a:rPr lang="cs-CZ" sz="4800" b="1" dirty="0" err="1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Čerťák</a:t>
            </a:r>
            <a:r>
              <a:rPr lang="cs-CZ" sz="48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I. - vtokový objekt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Plocha ramene: </a:t>
            </a:r>
            <a:r>
              <a:rPr lang="cs-CZ" sz="2400" dirty="0"/>
              <a:t>5,66 ha</a:t>
            </a:r>
          </a:p>
          <a:p>
            <a:r>
              <a:rPr lang="cs-CZ" sz="2400" b="1" dirty="0"/>
              <a:t>Množství odtěženého sedimentu: </a:t>
            </a:r>
            <a:r>
              <a:rPr lang="cs-CZ" sz="2400" dirty="0"/>
              <a:t>4 849 m</a:t>
            </a:r>
            <a:r>
              <a:rPr lang="cs-CZ" sz="2400" baseline="30000" dirty="0"/>
              <a:t>3</a:t>
            </a:r>
          </a:p>
          <a:p>
            <a:r>
              <a:rPr lang="cs-CZ" sz="2400" b="1" dirty="0"/>
              <a:t>Úprava zeleně na ploše o velikosti: </a:t>
            </a:r>
            <a:r>
              <a:rPr lang="cs-CZ" sz="2400" dirty="0"/>
              <a:t>1,74 ha </a:t>
            </a:r>
          </a:p>
          <a:p>
            <a:r>
              <a:rPr lang="cs-CZ" sz="2400" b="1" dirty="0"/>
              <a:t>Počet vysazených dřevin: </a:t>
            </a:r>
            <a:r>
              <a:rPr lang="cs-CZ" sz="2400" dirty="0"/>
              <a:t>1 354 ks</a:t>
            </a:r>
          </a:p>
          <a:p>
            <a:r>
              <a:rPr lang="cs-CZ" sz="2400" b="1" dirty="0"/>
              <a:t>Provedené úpravy: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Zřízení vtokového objektu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Rekonstrukce břehových porostů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Odstranění invazních druhů stromů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Odtěžení části sedimentu z prostoru ramene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Zřízení manipulačního a komunikačního pruhu podél dráhy na severním okraji, dosypání 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Vyčištění drážního propustku propojující rameno </a:t>
            </a:r>
            <a:r>
              <a:rPr lang="cs-CZ" sz="1800" dirty="0" err="1">
                <a:latin typeface="Calibri" panose="020F0502020204030204" pitchFamily="34" charset="0"/>
              </a:rPr>
              <a:t>Čerťák</a:t>
            </a:r>
            <a:r>
              <a:rPr lang="cs-CZ" sz="1800" dirty="0">
                <a:latin typeface="Calibri" panose="020F0502020204030204" pitchFamily="34" charset="0"/>
              </a:rPr>
              <a:t> I a </a:t>
            </a:r>
            <a:r>
              <a:rPr lang="cs-CZ" sz="1800" dirty="0" err="1">
                <a:latin typeface="Calibri" panose="020F0502020204030204" pitchFamily="34" charset="0"/>
              </a:rPr>
              <a:t>Čerťák</a:t>
            </a:r>
            <a:r>
              <a:rPr lang="cs-CZ" sz="1800" dirty="0">
                <a:latin typeface="Calibri" panose="020F0502020204030204" pitchFamily="34" charset="0"/>
              </a:rPr>
              <a:t> II</a:t>
            </a:r>
          </a:p>
          <a:p>
            <a:pPr lvl="1"/>
            <a:endParaRPr lang="cs-CZ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6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D60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SO 02 </a:t>
            </a:r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Rameno </a:t>
            </a:r>
            <a:r>
              <a:rPr lang="cs-CZ" sz="5400" b="1" dirty="0" err="1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Čerťák</a:t>
            </a:r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Plocha ramene: </a:t>
            </a:r>
            <a:r>
              <a:rPr lang="cs-CZ" sz="2400" dirty="0"/>
              <a:t>2,75 ha</a:t>
            </a:r>
          </a:p>
          <a:p>
            <a:r>
              <a:rPr lang="cs-CZ" sz="2400" b="1" dirty="0"/>
              <a:t>Plocha ramene (včetně blízkého okolí): </a:t>
            </a:r>
            <a:r>
              <a:rPr lang="cs-CZ" sz="2400" dirty="0"/>
              <a:t>4,31 ha</a:t>
            </a:r>
          </a:p>
          <a:p>
            <a:r>
              <a:rPr lang="cs-CZ" sz="2400" b="1" dirty="0"/>
              <a:t>Počet vysazených dřevin: </a:t>
            </a:r>
            <a:r>
              <a:rPr lang="cs-CZ" sz="2400" dirty="0"/>
              <a:t>4 320 ks</a:t>
            </a:r>
          </a:p>
          <a:p>
            <a:r>
              <a:rPr lang="cs-CZ" sz="2400" b="1" dirty="0"/>
              <a:t>Provedené úpravy: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Rekonstrukce břehových porostů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Odstranění invazivních druhů stromů a následná výsadba dřevin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Odtěžení nežádoucích násypů a odpadů z břehových partií ramene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Zřízení manipulačního a komunikačního pruhu podél severního okraje ramene od zpevněné místní komunikace až do prostoru stávajícího areálu KOVOSTEEL Recycling, s.r.o.</a:t>
            </a:r>
          </a:p>
          <a:p>
            <a:pPr lvl="1"/>
            <a:endParaRPr lang="cs-CZ" dirty="0"/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7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>
                <a:solidFill>
                  <a:srgbClr val="00D60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SO 03 </a:t>
            </a:r>
            <a:r>
              <a:rPr lang="cs-CZ" sz="54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Rameno Zasypané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/>
              <a:t>Plocha ramene: </a:t>
            </a:r>
            <a:r>
              <a:rPr lang="cs-CZ" sz="2800" dirty="0"/>
              <a:t>4,99 ha</a:t>
            </a:r>
          </a:p>
          <a:p>
            <a:r>
              <a:rPr lang="cs-CZ" sz="2800" b="1" dirty="0"/>
              <a:t>Plocha ramene (včetně blízkého okolí): </a:t>
            </a:r>
            <a:r>
              <a:rPr lang="cs-CZ" sz="2800" dirty="0"/>
              <a:t>5,84 ha</a:t>
            </a:r>
          </a:p>
          <a:p>
            <a:r>
              <a:rPr lang="cs-CZ" sz="2800" b="1" dirty="0"/>
              <a:t>Množství odtěženého nánosu: </a:t>
            </a:r>
            <a:r>
              <a:rPr lang="cs-CZ" sz="2800" dirty="0"/>
              <a:t>cca 50 000 m</a:t>
            </a:r>
            <a:r>
              <a:rPr lang="cs-CZ" sz="2800" baseline="30000" dirty="0"/>
              <a:t>3</a:t>
            </a:r>
          </a:p>
          <a:p>
            <a:r>
              <a:rPr lang="cs-CZ" sz="2800" b="1" dirty="0"/>
              <a:t>Počet vysazených dřevin: </a:t>
            </a:r>
            <a:r>
              <a:rPr lang="cs-CZ" sz="2800" dirty="0"/>
              <a:t>13 092 ks</a:t>
            </a:r>
          </a:p>
          <a:p>
            <a:r>
              <a:rPr lang="cs-CZ" sz="2800" b="1" dirty="0"/>
              <a:t>Provedené úpravy: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Odtěžení nánosů sedimentu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Znovuobnovení propojení slepých ramen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Odtěžený materiál byl převážen do stavebního objektu „Vytrávené“ pro vytvoření násypu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Realizace mokřadu z části původních </a:t>
            </a:r>
            <a:r>
              <a:rPr lang="cs-CZ" sz="1800" dirty="0" err="1">
                <a:latin typeface="Calibri" panose="020F0502020204030204" pitchFamily="34" charset="0"/>
              </a:rPr>
              <a:t>cukrovárenských</a:t>
            </a:r>
            <a:r>
              <a:rPr lang="cs-CZ" sz="1800" dirty="0">
                <a:latin typeface="Calibri" panose="020F0502020204030204" pitchFamily="34" charset="0"/>
              </a:rPr>
              <a:t> lagun na pravém břehu slepého ramene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Zřízení manipulačního a komunikačního pruhu řešeným územím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Výsadba dřevin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Ke stavebnímu objektu </a:t>
            </a:r>
            <a:r>
              <a:rPr lang="cs-CZ" sz="1800" dirty="0" err="1">
                <a:latin typeface="Calibri" panose="020F0502020204030204" pitchFamily="34" charset="0"/>
              </a:rPr>
              <a:t>Čerťák</a:t>
            </a:r>
            <a:r>
              <a:rPr lang="cs-CZ" sz="1800" dirty="0">
                <a:latin typeface="Calibri" panose="020F0502020204030204" pitchFamily="34" charset="0"/>
              </a:rPr>
              <a:t> II zřízena lávka</a:t>
            </a:r>
          </a:p>
          <a:p>
            <a:pPr lvl="1"/>
            <a:endParaRPr lang="cs-CZ" b="1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336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rgbClr val="00D60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SO 04 </a:t>
            </a:r>
            <a:r>
              <a:rPr lang="cs-CZ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Rameno Vytrávené – výtokový objekt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Plocha ramene: </a:t>
            </a:r>
            <a:r>
              <a:rPr lang="cs-CZ" sz="2800" dirty="0"/>
              <a:t>3,13 ha</a:t>
            </a:r>
          </a:p>
          <a:p>
            <a:r>
              <a:rPr lang="cs-CZ" sz="2800" b="1" dirty="0"/>
              <a:t>Plocha ramene (včetně blízkého okolí): </a:t>
            </a:r>
            <a:r>
              <a:rPr lang="cs-CZ" sz="2800" dirty="0"/>
              <a:t>7,58 ha</a:t>
            </a:r>
          </a:p>
          <a:p>
            <a:r>
              <a:rPr lang="cs-CZ" sz="2800" b="1" dirty="0"/>
              <a:t>Množství odtěženého sedimentu: </a:t>
            </a:r>
            <a:r>
              <a:rPr lang="cs-CZ" sz="2800" dirty="0"/>
              <a:t>12 697 m</a:t>
            </a:r>
            <a:r>
              <a:rPr lang="cs-CZ" sz="2800" baseline="30000" dirty="0"/>
              <a:t>3</a:t>
            </a:r>
          </a:p>
          <a:p>
            <a:r>
              <a:rPr lang="cs-CZ" sz="2800" b="1" dirty="0"/>
              <a:t>Počet vysazených dřevin: </a:t>
            </a:r>
            <a:r>
              <a:rPr lang="cs-CZ" sz="2800" dirty="0"/>
              <a:t>18 894 ks</a:t>
            </a:r>
          </a:p>
          <a:p>
            <a:r>
              <a:rPr lang="cs-CZ" sz="2800" b="1" dirty="0"/>
              <a:t>Provedené úpravy: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Vybudování výtokového objektu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Rekonstrukce břehových porostů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Odstranění nepůvodních dřevin a výsadba nových dřevin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Odtěžení části nánosů sedimentu z prostoru ramen sacím bagrem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Terénní úpravy mezi ramenem „Vytrávené“ a „Zadní Morávka“ a následná výsadba dřevin (násyp – rohlík)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Realizace mokřadu u Zadní Morávky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1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84B3690-3BF8-2B7D-E92D-6F613B7ED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4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7455FB-934C-30F7-7424-7C6B2BDB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>
                <a:solidFill>
                  <a:srgbClr val="00D60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SO 05 </a:t>
            </a:r>
            <a:r>
              <a:rPr lang="cs-CZ" sz="4900" b="1" dirty="0">
                <a:solidFill>
                  <a:srgbClr val="00B0F0"/>
                </a:solidFill>
                <a:effectLst>
                  <a:outerShdw dist="50800" dir="5400000" sx="101000" sy="101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Rameno Přední Morávka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81850-394E-F788-E229-9BA47E2A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Plocha ramene: </a:t>
            </a:r>
            <a:r>
              <a:rPr lang="cs-CZ" sz="2800" dirty="0"/>
              <a:t>2,73 ha</a:t>
            </a:r>
          </a:p>
          <a:p>
            <a:r>
              <a:rPr lang="cs-CZ" sz="2800" b="1" dirty="0"/>
              <a:t>Plocha ramene (včetně blízkého okolí): </a:t>
            </a:r>
            <a:r>
              <a:rPr lang="cs-CZ" sz="2800" dirty="0"/>
              <a:t>2,76 ha</a:t>
            </a:r>
          </a:p>
          <a:p>
            <a:r>
              <a:rPr lang="cs-CZ" sz="2800" b="1" dirty="0"/>
              <a:t>Množství odtěženého sedimentu: </a:t>
            </a:r>
            <a:r>
              <a:rPr lang="cs-CZ" sz="2800" dirty="0"/>
              <a:t>3 512 m</a:t>
            </a:r>
            <a:r>
              <a:rPr lang="cs-CZ" sz="2800" baseline="30000" dirty="0"/>
              <a:t>3</a:t>
            </a:r>
            <a:endParaRPr lang="cs-CZ" sz="2800" dirty="0"/>
          </a:p>
          <a:p>
            <a:r>
              <a:rPr lang="cs-CZ" sz="2800" b="1" dirty="0"/>
              <a:t>Provedené úpravy: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Odtěžení části nánosů z prostoru ramene pomocí sacího bagru </a:t>
            </a:r>
          </a:p>
          <a:p>
            <a:pPr lvl="1">
              <a:lnSpc>
                <a:spcPct val="80000"/>
              </a:lnSpc>
            </a:pPr>
            <a:r>
              <a:rPr lang="cs-CZ" sz="1700" dirty="0">
                <a:latin typeface="Calibri" panose="020F0502020204030204" pitchFamily="34" charset="0"/>
              </a:rPr>
              <a:t>Odstranění invazních druhů dřevin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5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561</Words>
  <Application>Microsoft Office PowerPoint</Application>
  <PresentationFormat>Širokoúhlá obrazovka</PresentationFormat>
  <Paragraphs>78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DOKONČENÉHO PROJEKTU</vt:lpstr>
      <vt:lpstr>Úvod:</vt:lpstr>
      <vt:lpstr>Ministerstvo životního prostředí</vt:lpstr>
      <vt:lpstr>Koordinační situace</vt:lpstr>
      <vt:lpstr>SO 01 Rameno Čerťák I. - vtokový objekt</vt:lpstr>
      <vt:lpstr>SO 02 Rameno Čerťák II.</vt:lpstr>
      <vt:lpstr>SO 03 Rameno Zasypané</vt:lpstr>
      <vt:lpstr>SO 04 Rameno Vytrávené – výtokový objekt</vt:lpstr>
      <vt:lpstr>SO 05 Rameno Přední Morávka</vt:lpstr>
      <vt:lpstr>SO 06 Rameno Zadní Morávka</vt:lpstr>
      <vt:lpstr>Fotografická dokumentace </vt:lpstr>
      <vt:lpstr>Fotografická dokumentace </vt:lpstr>
      <vt:lpstr>Fotografická dokumentace </vt:lpstr>
      <vt:lpstr>Fotografická dokumentace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DOKONČENÉHO PROJEKTU</dc:title>
  <dc:creator>Kateřina  Janečková</dc:creator>
  <cp:lastModifiedBy>Jurenova Martina</cp:lastModifiedBy>
  <cp:revision>10</cp:revision>
  <dcterms:created xsi:type="dcterms:W3CDTF">2022-09-02T09:25:38Z</dcterms:created>
  <dcterms:modified xsi:type="dcterms:W3CDTF">2022-09-13T11:37:35Z</dcterms:modified>
</cp:coreProperties>
</file>